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75" r:id="rId3"/>
    <p:sldId id="273" r:id="rId4"/>
    <p:sldId id="262" r:id="rId5"/>
    <p:sldId id="264" r:id="rId6"/>
    <p:sldId id="265" r:id="rId7"/>
    <p:sldId id="266" r:id="rId8"/>
    <p:sldId id="267" r:id="rId9"/>
    <p:sldId id="271" r:id="rId10"/>
    <p:sldId id="268" r:id="rId11"/>
    <p:sldId id="269" r:id="rId12"/>
    <p:sldId id="277" r:id="rId13"/>
    <p:sldId id="276" r:id="rId14"/>
    <p:sldId id="278" r:id="rId15"/>
    <p:sldId id="279" r:id="rId16"/>
    <p:sldId id="281" r:id="rId17"/>
    <p:sldId id="282" r:id="rId18"/>
    <p:sldId id="283" r:id="rId19"/>
    <p:sldId id="284" r:id="rId20"/>
    <p:sldId id="28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F7007-30AE-4CC8-A1CC-721C1E9E137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FE97A48-B9B3-4E86-AD04-E7C93DE92DE0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Утренний сбор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44EFB07B-08A4-4BE8-AA1B-6C64D75240C8}" type="parTrans" cxnId="{57673352-6E93-4AF2-BCCA-2D7BF308B032}">
      <dgm:prSet/>
      <dgm:spPr/>
      <dgm:t>
        <a:bodyPr/>
        <a:lstStyle/>
        <a:p>
          <a:endParaRPr lang="ru-RU"/>
        </a:p>
      </dgm:t>
    </dgm:pt>
    <dgm:pt modelId="{BD53FDD7-ACCB-4B98-8DEC-666F7E530B1A}" type="sibTrans" cxnId="{57673352-6E93-4AF2-BCCA-2D7BF308B032}">
      <dgm:prSet/>
      <dgm:spPr/>
      <dgm:t>
        <a:bodyPr/>
        <a:lstStyle/>
        <a:p>
          <a:endParaRPr lang="ru-RU"/>
        </a:p>
      </dgm:t>
    </dgm:pt>
    <dgm:pt modelId="{3C980EB8-34CA-47D7-B0CD-D05349020802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Деятельность в центрах активности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4B082BB9-876D-420D-8B1F-05AFD5B8B804}" type="parTrans" cxnId="{B1ED1C6B-B14A-4EBB-8316-D39BF71AA9B7}">
      <dgm:prSet/>
      <dgm:spPr/>
      <dgm:t>
        <a:bodyPr/>
        <a:lstStyle/>
        <a:p>
          <a:endParaRPr lang="ru-RU"/>
        </a:p>
      </dgm:t>
    </dgm:pt>
    <dgm:pt modelId="{FCABC7AE-AE5D-4902-95CE-1171242D322F}" type="sibTrans" cxnId="{B1ED1C6B-B14A-4EBB-8316-D39BF71AA9B7}">
      <dgm:prSet/>
      <dgm:spPr/>
      <dgm:t>
        <a:bodyPr/>
        <a:lstStyle/>
        <a:p>
          <a:endParaRPr lang="ru-RU"/>
        </a:p>
      </dgm:t>
    </dgm:pt>
    <dgm:pt modelId="{F6F32E57-7A42-4713-A3E6-1EC1CCC6AE9E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Итоговый сбор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8C470E66-B6CF-4E91-965F-AD9ABDD69015}" type="parTrans" cxnId="{CB5095E5-96CC-4B81-9E2D-86C8A9292009}">
      <dgm:prSet/>
      <dgm:spPr/>
      <dgm:t>
        <a:bodyPr/>
        <a:lstStyle/>
        <a:p>
          <a:endParaRPr lang="ru-RU"/>
        </a:p>
      </dgm:t>
    </dgm:pt>
    <dgm:pt modelId="{BBAEA677-2BA3-4939-A4EF-FCA89A71255D}" type="sibTrans" cxnId="{CB5095E5-96CC-4B81-9E2D-86C8A9292009}">
      <dgm:prSet/>
      <dgm:spPr/>
      <dgm:t>
        <a:bodyPr/>
        <a:lstStyle/>
        <a:p>
          <a:endParaRPr lang="ru-RU"/>
        </a:p>
      </dgm:t>
    </dgm:pt>
    <dgm:pt modelId="{209AF862-47CC-413C-AFBB-194BF4B884CF}" type="pres">
      <dgm:prSet presAssocID="{F4DF7007-30AE-4CC8-A1CC-721C1E9E137D}" presName="Name0" presStyleCnt="0">
        <dgm:presLayoutVars>
          <dgm:dir/>
          <dgm:resizeHandles val="exact"/>
        </dgm:presLayoutVars>
      </dgm:prSet>
      <dgm:spPr/>
    </dgm:pt>
    <dgm:pt modelId="{94BCACE8-5C08-4750-B73E-2CE065247559}" type="pres">
      <dgm:prSet presAssocID="{8FE97A48-B9B3-4E86-AD04-E7C93DE92DE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BD142-CFF7-474A-8E00-E06E9B109434}" type="pres">
      <dgm:prSet presAssocID="{BD53FDD7-ACCB-4B98-8DEC-666F7E530B1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851EC9A-5A87-4FE9-86E2-11AB0F284D1D}" type="pres">
      <dgm:prSet presAssocID="{BD53FDD7-ACCB-4B98-8DEC-666F7E530B1A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07CFEA4-1870-4CF1-9A51-26B7EE89D6D2}" type="pres">
      <dgm:prSet presAssocID="{3C980EB8-34CA-47D7-B0CD-D053490208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24419-0553-4AA6-85D1-5DC862AC5247}" type="pres">
      <dgm:prSet presAssocID="{FCABC7AE-AE5D-4902-95CE-1171242D322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A24BA9C-E17A-43E0-89D5-31B1378A9FE6}" type="pres">
      <dgm:prSet presAssocID="{FCABC7AE-AE5D-4902-95CE-1171242D322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D75CED1-DBE6-499A-A1AB-1F23BB1C850B}" type="pres">
      <dgm:prSet presAssocID="{F6F32E57-7A42-4713-A3E6-1EC1CCC6AE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5095E5-96CC-4B81-9E2D-86C8A9292009}" srcId="{F4DF7007-30AE-4CC8-A1CC-721C1E9E137D}" destId="{F6F32E57-7A42-4713-A3E6-1EC1CCC6AE9E}" srcOrd="2" destOrd="0" parTransId="{8C470E66-B6CF-4E91-965F-AD9ABDD69015}" sibTransId="{BBAEA677-2BA3-4939-A4EF-FCA89A71255D}"/>
    <dgm:cxn modelId="{09A8F906-0761-4C40-BF2E-A33F929A386F}" type="presOf" srcId="{F4DF7007-30AE-4CC8-A1CC-721C1E9E137D}" destId="{209AF862-47CC-413C-AFBB-194BF4B884CF}" srcOrd="0" destOrd="0" presId="urn:microsoft.com/office/officeart/2005/8/layout/process1"/>
    <dgm:cxn modelId="{16F2E81F-9EC3-43DF-A917-2F8685509D8C}" type="presOf" srcId="{FCABC7AE-AE5D-4902-95CE-1171242D322F}" destId="{2A24BA9C-E17A-43E0-89D5-31B1378A9FE6}" srcOrd="1" destOrd="0" presId="urn:microsoft.com/office/officeart/2005/8/layout/process1"/>
    <dgm:cxn modelId="{66D08A5E-CAB5-4478-B1D4-567FA449FF57}" type="presOf" srcId="{3C980EB8-34CA-47D7-B0CD-D05349020802}" destId="{D07CFEA4-1870-4CF1-9A51-26B7EE89D6D2}" srcOrd="0" destOrd="0" presId="urn:microsoft.com/office/officeart/2005/8/layout/process1"/>
    <dgm:cxn modelId="{AE6278CE-B6AD-4DF0-AD23-3FC53FE74259}" type="presOf" srcId="{BD53FDD7-ACCB-4B98-8DEC-666F7E530B1A}" destId="{1FFBD142-CFF7-474A-8E00-E06E9B109434}" srcOrd="0" destOrd="0" presId="urn:microsoft.com/office/officeart/2005/8/layout/process1"/>
    <dgm:cxn modelId="{50116C89-E29E-4EE7-9592-929EE4C1C74E}" type="presOf" srcId="{F6F32E57-7A42-4713-A3E6-1EC1CCC6AE9E}" destId="{0D75CED1-DBE6-499A-A1AB-1F23BB1C850B}" srcOrd="0" destOrd="0" presId="urn:microsoft.com/office/officeart/2005/8/layout/process1"/>
    <dgm:cxn modelId="{57673352-6E93-4AF2-BCCA-2D7BF308B032}" srcId="{F4DF7007-30AE-4CC8-A1CC-721C1E9E137D}" destId="{8FE97A48-B9B3-4E86-AD04-E7C93DE92DE0}" srcOrd="0" destOrd="0" parTransId="{44EFB07B-08A4-4BE8-AA1B-6C64D75240C8}" sibTransId="{BD53FDD7-ACCB-4B98-8DEC-666F7E530B1A}"/>
    <dgm:cxn modelId="{B1ED1C6B-B14A-4EBB-8316-D39BF71AA9B7}" srcId="{F4DF7007-30AE-4CC8-A1CC-721C1E9E137D}" destId="{3C980EB8-34CA-47D7-B0CD-D05349020802}" srcOrd="1" destOrd="0" parTransId="{4B082BB9-876D-420D-8B1F-05AFD5B8B804}" sibTransId="{FCABC7AE-AE5D-4902-95CE-1171242D322F}"/>
    <dgm:cxn modelId="{1AAE25EF-F976-4F4E-9707-CADBAE368B73}" type="presOf" srcId="{8FE97A48-B9B3-4E86-AD04-E7C93DE92DE0}" destId="{94BCACE8-5C08-4750-B73E-2CE065247559}" srcOrd="0" destOrd="0" presId="urn:microsoft.com/office/officeart/2005/8/layout/process1"/>
    <dgm:cxn modelId="{04344EDD-BC15-4A9D-84DF-B98D906F5011}" type="presOf" srcId="{FCABC7AE-AE5D-4902-95CE-1171242D322F}" destId="{95F24419-0553-4AA6-85D1-5DC862AC5247}" srcOrd="0" destOrd="0" presId="urn:microsoft.com/office/officeart/2005/8/layout/process1"/>
    <dgm:cxn modelId="{1F867B5D-27A9-469D-8AD5-A789F8A145D3}" type="presOf" srcId="{BD53FDD7-ACCB-4B98-8DEC-666F7E530B1A}" destId="{2851EC9A-5A87-4FE9-86E2-11AB0F284D1D}" srcOrd="1" destOrd="0" presId="urn:microsoft.com/office/officeart/2005/8/layout/process1"/>
    <dgm:cxn modelId="{91B371D1-BF83-4390-958E-35355B5FFCAA}" type="presParOf" srcId="{209AF862-47CC-413C-AFBB-194BF4B884CF}" destId="{94BCACE8-5C08-4750-B73E-2CE065247559}" srcOrd="0" destOrd="0" presId="urn:microsoft.com/office/officeart/2005/8/layout/process1"/>
    <dgm:cxn modelId="{5C8CF4EA-EE97-43E5-AE63-CC7220051D0F}" type="presParOf" srcId="{209AF862-47CC-413C-AFBB-194BF4B884CF}" destId="{1FFBD142-CFF7-474A-8E00-E06E9B109434}" srcOrd="1" destOrd="0" presId="urn:microsoft.com/office/officeart/2005/8/layout/process1"/>
    <dgm:cxn modelId="{3C9643CF-118A-48F1-B2A1-4F885A76A63C}" type="presParOf" srcId="{1FFBD142-CFF7-474A-8E00-E06E9B109434}" destId="{2851EC9A-5A87-4FE9-86E2-11AB0F284D1D}" srcOrd="0" destOrd="0" presId="urn:microsoft.com/office/officeart/2005/8/layout/process1"/>
    <dgm:cxn modelId="{F16CB6EC-D5BB-44F6-BEDF-83C04A61FF03}" type="presParOf" srcId="{209AF862-47CC-413C-AFBB-194BF4B884CF}" destId="{D07CFEA4-1870-4CF1-9A51-26B7EE89D6D2}" srcOrd="2" destOrd="0" presId="urn:microsoft.com/office/officeart/2005/8/layout/process1"/>
    <dgm:cxn modelId="{D82BA04C-2454-4C8B-8770-90CB9C54B223}" type="presParOf" srcId="{209AF862-47CC-413C-AFBB-194BF4B884CF}" destId="{95F24419-0553-4AA6-85D1-5DC862AC5247}" srcOrd="3" destOrd="0" presId="urn:microsoft.com/office/officeart/2005/8/layout/process1"/>
    <dgm:cxn modelId="{E1D70BC9-76AD-4078-8088-1648A2815F74}" type="presParOf" srcId="{95F24419-0553-4AA6-85D1-5DC862AC5247}" destId="{2A24BA9C-E17A-43E0-89D5-31B1378A9FE6}" srcOrd="0" destOrd="0" presId="urn:microsoft.com/office/officeart/2005/8/layout/process1"/>
    <dgm:cxn modelId="{75ABC838-603D-4BC8-AD85-47AD209332CF}" type="presParOf" srcId="{209AF862-47CC-413C-AFBB-194BF4B884CF}" destId="{0D75CED1-DBE6-499A-A1AB-1F23BB1C850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BCACE8-5C08-4750-B73E-2CE065247559}">
      <dsp:nvSpPr>
        <dsp:cNvPr id="0" name=""/>
        <dsp:cNvSpPr/>
      </dsp:nvSpPr>
      <dsp:spPr>
        <a:xfrm>
          <a:off x="8060" y="1986588"/>
          <a:ext cx="2409150" cy="1445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accent2">
                  <a:lumMod val="50000"/>
                </a:schemeClr>
              </a:solidFill>
            </a:rPr>
            <a:t>Утренний сбор</a:t>
          </a:r>
          <a:endParaRPr lang="ru-RU" sz="26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8060" y="1986588"/>
        <a:ext cx="2409150" cy="1445490"/>
      </dsp:txXfrm>
    </dsp:sp>
    <dsp:sp modelId="{1FFBD142-CFF7-474A-8E00-E06E9B109434}">
      <dsp:nvSpPr>
        <dsp:cNvPr id="0" name=""/>
        <dsp:cNvSpPr/>
      </dsp:nvSpPr>
      <dsp:spPr>
        <a:xfrm>
          <a:off x="2658126" y="2410598"/>
          <a:ext cx="510739" cy="5974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658126" y="2410598"/>
        <a:ext cx="510739" cy="597469"/>
      </dsp:txXfrm>
    </dsp:sp>
    <dsp:sp modelId="{D07CFEA4-1870-4CF1-9A51-26B7EE89D6D2}">
      <dsp:nvSpPr>
        <dsp:cNvPr id="0" name=""/>
        <dsp:cNvSpPr/>
      </dsp:nvSpPr>
      <dsp:spPr>
        <a:xfrm>
          <a:off x="3380871" y="1986588"/>
          <a:ext cx="2409150" cy="1445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accent2">
                  <a:lumMod val="50000"/>
                </a:schemeClr>
              </a:solidFill>
            </a:rPr>
            <a:t>Деятельность в центрах активности</a:t>
          </a:r>
          <a:endParaRPr lang="ru-RU" sz="26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380871" y="1986588"/>
        <a:ext cx="2409150" cy="1445490"/>
      </dsp:txXfrm>
    </dsp:sp>
    <dsp:sp modelId="{95F24419-0553-4AA6-85D1-5DC862AC5247}">
      <dsp:nvSpPr>
        <dsp:cNvPr id="0" name=""/>
        <dsp:cNvSpPr/>
      </dsp:nvSpPr>
      <dsp:spPr>
        <a:xfrm>
          <a:off x="6030937" y="2410598"/>
          <a:ext cx="510739" cy="5974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030937" y="2410598"/>
        <a:ext cx="510739" cy="597469"/>
      </dsp:txXfrm>
    </dsp:sp>
    <dsp:sp modelId="{0D75CED1-DBE6-499A-A1AB-1F23BB1C850B}">
      <dsp:nvSpPr>
        <dsp:cNvPr id="0" name=""/>
        <dsp:cNvSpPr/>
      </dsp:nvSpPr>
      <dsp:spPr>
        <a:xfrm>
          <a:off x="6753682" y="1986588"/>
          <a:ext cx="2409150" cy="1445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chemeClr val="accent2">
                  <a:lumMod val="50000"/>
                </a:schemeClr>
              </a:solidFill>
            </a:rPr>
            <a:t>Итоговый сбор</a:t>
          </a:r>
          <a:endParaRPr lang="ru-RU" sz="26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753682" y="1986588"/>
        <a:ext cx="2409150" cy="1445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познавательно-исследовательской деятельность в детском саду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9803096" cy="1570962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МБДОУ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«Белоярский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/с»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О.В.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Когодеева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Итоговый сбор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776" y="1613647"/>
            <a:ext cx="8709226" cy="442771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Деловые презентации – озвучивают все участники, результаты, планы на будущее.</a:t>
            </a:r>
          </a:p>
          <a:p>
            <a:r>
              <a:rPr lang="ru-RU" sz="2800" dirty="0" smtClean="0"/>
              <a:t>Парадная (общая) презентация: итоговое мероприятие проекта (викторины</a:t>
            </a:r>
            <a:r>
              <a:rPr lang="ru-RU" sz="2800" dirty="0"/>
              <a:t>, конкурсы, концерты и так </a:t>
            </a:r>
            <a:r>
              <a:rPr lang="ru-RU" sz="2800" dirty="0" smtClean="0"/>
              <a:t>далее).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8659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582" y="246530"/>
            <a:ext cx="9040420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Эффекты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использования технологии «План-дело-анализ»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582" y="1734671"/>
            <a:ext cx="9040420" cy="4612341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формирование </a:t>
            </a:r>
            <a:r>
              <a:rPr lang="ru-RU" dirty="0"/>
              <a:t>у детей активной позиции;</a:t>
            </a:r>
          </a:p>
          <a:p>
            <a:pPr lvl="0"/>
            <a:r>
              <a:rPr lang="ru-RU" dirty="0"/>
              <a:t>приобретение ими навыка самоопределения и самоорганизации в деятельности (готовности делать выбор, нести ответственность за свой выбор и его последствия);</a:t>
            </a:r>
          </a:p>
          <a:p>
            <a:pPr lvl="0"/>
            <a:r>
              <a:rPr lang="ru-RU" dirty="0"/>
              <a:t>принятие детьми и взрослыми различий в интересах, потребностях, способах и скорости достижения поставленной цели;</a:t>
            </a:r>
          </a:p>
          <a:p>
            <a:pPr lvl="0"/>
            <a:r>
              <a:rPr lang="ru-RU" dirty="0"/>
              <a:t>воспитание чувства независимости от прямой опеки взрослых;</a:t>
            </a:r>
          </a:p>
          <a:p>
            <a:pPr lvl="0"/>
            <a:r>
              <a:rPr lang="ru-RU" dirty="0"/>
              <a:t>развитие познавательных интересов и потребностей, склонностей к определенному виду деятельности, </a:t>
            </a:r>
            <a:r>
              <a:rPr lang="ru-RU" dirty="0" err="1"/>
              <a:t>общеучебных</a:t>
            </a:r>
            <a:r>
              <a:rPr lang="ru-RU" dirty="0"/>
              <a:t> умений, готовности учиться самостоятельно.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10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Позиция взрослого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0541"/>
            <a:ext cx="8596668" cy="4400821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Ведение коммуникации </a:t>
            </a:r>
            <a:r>
              <a:rPr lang="ru-RU" sz="2400" i="1" dirty="0"/>
              <a:t>– слушать, запоминать, задавать вопросы, переадресовывать вопросы тем детям, кто знает или имеет версию ответа, подсказывать варианты действий (не диктовать, а напоминать о том, что можно поступить так и так и так), предоставляя выбор и принятие решения самим детям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518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Позиция ребенка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549" y="1585374"/>
            <a:ext cx="8596668" cy="4373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Полноправные субъекты </a:t>
            </a:r>
            <a:r>
              <a:rPr lang="ru-RU" sz="2000" dirty="0"/>
              <a:t>деятельности: </a:t>
            </a:r>
          </a:p>
          <a:p>
            <a:pPr hangingPunct="0"/>
            <a:r>
              <a:rPr lang="ru-RU" sz="2000" dirty="0"/>
              <a:t>- влияют на  выбор темы, форм работы в рамках проекта; </a:t>
            </a:r>
          </a:p>
          <a:p>
            <a:pPr hangingPunct="0"/>
            <a:r>
              <a:rPr lang="ru-RU" sz="2000" dirty="0"/>
              <a:t>- устанавливают последовательность и общую продолжительность выполнения самостоятельно выбранной деятельности;</a:t>
            </a:r>
          </a:p>
          <a:p>
            <a:pPr hangingPunct="0"/>
            <a:r>
              <a:rPr lang="ru-RU" sz="2000" dirty="0"/>
              <a:t>- выступают в роли инициаторов, активных участников, а не исполнителей указаний взрослых; </a:t>
            </a:r>
          </a:p>
          <a:p>
            <a:r>
              <a:rPr lang="ru-RU" sz="2000" dirty="0"/>
              <a:t>- реализуют свои интересы, потребности в учении,  общении, игре и других видах деятельности в основном самостоятельно, принимая решение об участии или неучастии в общем проекте или в конкретном действии.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07495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961292"/>
            <a:ext cx="8596668" cy="202809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исследовательского обучения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А.И. Савенков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67510"/>
            <a:ext cx="9299003" cy="8206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этап. Тренировочные занятия (1-2)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4" y="1676400"/>
            <a:ext cx="10119619" cy="48768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Дети вместе с воспитателем проходят все этапы исследования (наблюдают за прохождением).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b="1" dirty="0" smtClean="0">
                <a:solidFill>
                  <a:schemeClr val="tx1"/>
                </a:solidFill>
              </a:rPr>
              <a:t>Выбор темы исследования.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2082089"/>
            <a:ext cx="3001107" cy="4587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31" y="2082089"/>
            <a:ext cx="3411415" cy="45297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729" y="162232"/>
            <a:ext cx="11631706" cy="57068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2. </a:t>
            </a:r>
            <a:r>
              <a:rPr lang="ru-RU" b="1" dirty="0" smtClean="0">
                <a:solidFill>
                  <a:schemeClr val="tx1"/>
                </a:solidFill>
              </a:rPr>
              <a:t>Выбор методов исследования</a:t>
            </a:r>
            <a:r>
              <a:rPr lang="ru-RU" dirty="0" smtClean="0">
                <a:solidFill>
                  <a:schemeClr val="tx1"/>
                </a:solidFill>
              </a:rPr>
              <a:t>. «</a:t>
            </a:r>
            <a:r>
              <a:rPr lang="ru-RU" i="1" dirty="0" smtClean="0">
                <a:solidFill>
                  <a:schemeClr val="tx1"/>
                </a:solidFill>
              </a:rPr>
              <a:t>Как это можно сделать?»,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i="1" dirty="0">
                <a:solidFill>
                  <a:schemeClr val="tx1"/>
                </a:solidFill>
              </a:rPr>
              <a:t>«Что мы должны сделать вначале?», «Как вы думаете, с чего начинает исследование ученый</a:t>
            </a:r>
            <a:r>
              <a:rPr lang="ru-RU" i="1" dirty="0" smtClean="0">
                <a:solidFill>
                  <a:schemeClr val="tx1"/>
                </a:solidFill>
              </a:rPr>
              <a:t>?»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1241545"/>
              </p:ext>
            </p:extLst>
          </p:nvPr>
        </p:nvGraphicFramePr>
        <p:xfrm>
          <a:off x="322727" y="781665"/>
          <a:ext cx="11443449" cy="5924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483"/>
                <a:gridCol w="3814483"/>
                <a:gridCol w="3814483"/>
              </a:tblGrid>
              <a:tr h="2109019">
                <a:tc>
                  <a:txBody>
                    <a:bodyPr/>
                    <a:lstStyle/>
                    <a:p>
                      <a:r>
                        <a:rPr lang="ru-RU" dirty="0" smtClean="0"/>
                        <a:t>Подумать самостоятельно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Спросить у другого человека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Посмотреть в книгах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2036680">
                <a:tc>
                  <a:txBody>
                    <a:bodyPr/>
                    <a:lstStyle/>
                    <a:p>
                      <a:r>
                        <a:rPr lang="ru-RU" dirty="0" smtClean="0"/>
                        <a:t>Понаблюдать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«Посмотреть по телевизору» (имеется в виду видеофильм)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«Провести эксперимент»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77919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«Получить информацию у компьютера»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«Связаться со специалистом»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68" y="1059472"/>
            <a:ext cx="1501044" cy="1806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82"/>
          <a:stretch/>
        </p:blipFill>
        <p:spPr>
          <a:xfrm>
            <a:off x="6483673" y="1150841"/>
            <a:ext cx="1440421" cy="1659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791" y="781664"/>
            <a:ext cx="1639385" cy="1998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02" t="18922" r="5018" b="20470"/>
          <a:stretch/>
        </p:blipFill>
        <p:spPr>
          <a:xfrm>
            <a:off x="2169960" y="2966141"/>
            <a:ext cx="1912052" cy="19050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518" b="10893"/>
          <a:stretch/>
        </p:blipFill>
        <p:spPr>
          <a:xfrm>
            <a:off x="4949224" y="3504939"/>
            <a:ext cx="2006170" cy="13663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375" y="3124885"/>
            <a:ext cx="1471802" cy="17766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82" y="5250528"/>
            <a:ext cx="1189630" cy="14711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93" y="4871239"/>
            <a:ext cx="1431859" cy="1754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2182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219" y="176981"/>
            <a:ext cx="11724968" cy="5692113"/>
          </a:xfrm>
        </p:spPr>
        <p:txBody>
          <a:bodyPr/>
          <a:lstStyle/>
          <a:p>
            <a:r>
              <a:rPr lang="ru-RU" b="1" dirty="0" smtClean="0"/>
              <a:t>3. Проведение исследования. Фиксация результатов.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9" y="694279"/>
            <a:ext cx="5276096" cy="42316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31" y="694279"/>
            <a:ext cx="5276096" cy="42316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1529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22" y="139120"/>
            <a:ext cx="11739716" cy="127672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Второй этап: «Самостоятельные учебные исследования старших дошкольников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622" y="1814052"/>
            <a:ext cx="11556836" cy="405504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1. Подготовка.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Тематические карточки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Папка исследователя.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Неограниченное количество листочков для каждого ребенка.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52" y="3136539"/>
            <a:ext cx="3698032" cy="1081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4959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955" y="206477"/>
            <a:ext cx="11488993" cy="566261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2. ПРОВЕДЕНИЕ ИССЛЕДОВАНИЯ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Ребенок: получает папку, выбирает тему и самостоятельно проводит исследование по плану.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Задача воспитателя - выполнять обязанности консультанта исследователей, помогать тем, кто </a:t>
            </a:r>
            <a:r>
              <a:rPr lang="ru-RU" dirty="0" smtClean="0">
                <a:solidFill>
                  <a:schemeClr val="tx1"/>
                </a:solidFill>
              </a:rPr>
              <a:t>нуждается </a:t>
            </a:r>
            <a:r>
              <a:rPr lang="ru-RU" dirty="0">
                <a:solidFill>
                  <a:schemeClr val="tx1"/>
                </a:solidFill>
              </a:rPr>
              <a:t>в помощи в данную минуту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3. СООБЩЕНИЯ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Доклады - вариант </a:t>
            </a:r>
            <a:r>
              <a:rPr lang="ru-RU" dirty="0">
                <a:solidFill>
                  <a:schemeClr val="tx1"/>
                </a:solidFill>
              </a:rPr>
              <a:t>взаимного обучения детей. Докладчик </a:t>
            </a:r>
            <a:r>
              <a:rPr lang="ru-RU" dirty="0" smtClean="0">
                <a:solidFill>
                  <a:schemeClr val="tx1"/>
                </a:solidFill>
              </a:rPr>
              <a:t>структурирует </a:t>
            </a:r>
            <a:r>
              <a:rPr lang="ru-RU" dirty="0">
                <a:solidFill>
                  <a:schemeClr val="tx1"/>
                </a:solidFill>
              </a:rPr>
              <a:t>информацию, </a:t>
            </a:r>
            <a:r>
              <a:rPr lang="ru-RU" dirty="0" smtClean="0">
                <a:solidFill>
                  <a:schemeClr val="tx1"/>
                </a:solidFill>
              </a:rPr>
              <a:t>выделяет </a:t>
            </a:r>
            <a:r>
              <a:rPr lang="ru-RU" dirty="0">
                <a:solidFill>
                  <a:schemeClr val="tx1"/>
                </a:solidFill>
              </a:rPr>
              <a:t>главное, </a:t>
            </a:r>
            <a:r>
              <a:rPr lang="ru-RU" dirty="0" smtClean="0">
                <a:solidFill>
                  <a:schemeClr val="tx1"/>
                </a:solidFill>
              </a:rPr>
              <a:t>дает </a:t>
            </a:r>
            <a:r>
              <a:rPr lang="ru-RU" dirty="0">
                <a:solidFill>
                  <a:schemeClr val="tx1"/>
                </a:solidFill>
              </a:rPr>
              <a:t>определения основным понятиям и не просто </a:t>
            </a:r>
            <a:r>
              <a:rPr lang="ru-RU" dirty="0" smtClean="0">
                <a:solidFill>
                  <a:schemeClr val="tx1"/>
                </a:solidFill>
              </a:rPr>
              <a:t>рассказывает, </a:t>
            </a:r>
            <a:r>
              <a:rPr lang="ru-RU" dirty="0">
                <a:solidFill>
                  <a:schemeClr val="tx1"/>
                </a:solidFill>
              </a:rPr>
              <a:t>а </a:t>
            </a:r>
            <a:r>
              <a:rPr lang="ru-RU" dirty="0" smtClean="0">
                <a:solidFill>
                  <a:schemeClr val="tx1"/>
                </a:solidFill>
              </a:rPr>
              <a:t>обучает </a:t>
            </a:r>
            <a:r>
              <a:rPr lang="ru-RU" dirty="0">
                <a:solidFill>
                  <a:schemeClr val="tx1"/>
                </a:solidFill>
              </a:rPr>
              <a:t>этим сведениям других. </a:t>
            </a:r>
            <a:r>
              <a:rPr lang="ru-RU" dirty="0" smtClean="0">
                <a:solidFill>
                  <a:schemeClr val="tx1"/>
                </a:solidFill>
              </a:rPr>
              <a:t>Обучающиеся </a:t>
            </a:r>
            <a:r>
              <a:rPr lang="ru-RU" dirty="0">
                <a:solidFill>
                  <a:schemeClr val="tx1"/>
                </a:solidFill>
              </a:rPr>
              <a:t>обычно настроены по отношению к докладчику критически, ведь к его словам они относятся иначе, чем к словам </a:t>
            </a:r>
            <a:r>
              <a:rPr lang="ru-RU" dirty="0" smtClean="0">
                <a:solidFill>
                  <a:schemeClr val="tx1"/>
                </a:solidFill>
              </a:rPr>
              <a:t>воспитателя. Легко </a:t>
            </a:r>
            <a:r>
              <a:rPr lang="ru-RU" dirty="0">
                <a:solidFill>
                  <a:schemeClr val="tx1"/>
                </a:solidFill>
              </a:rPr>
              <a:t>и естественно включаются в спор, задают вопросы, делают поправки, если не согласны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Слушание докладов может проходить в течение нескольких встреч.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По </a:t>
            </a:r>
            <a:r>
              <a:rPr lang="ru-RU" dirty="0">
                <a:solidFill>
                  <a:schemeClr val="tx1"/>
                </a:solidFill>
              </a:rPr>
              <a:t>итогам защиты </a:t>
            </a:r>
            <a:r>
              <a:rPr lang="ru-RU" dirty="0" smtClean="0">
                <a:solidFill>
                  <a:schemeClr val="tx1"/>
                </a:solidFill>
              </a:rPr>
              <a:t>поощряются </a:t>
            </a:r>
            <a:r>
              <a:rPr lang="ru-RU" dirty="0">
                <a:solidFill>
                  <a:schemeClr val="tx1"/>
                </a:solidFill>
              </a:rPr>
              <a:t>не только </a:t>
            </a:r>
            <a:r>
              <a:rPr lang="ru-RU" dirty="0" smtClean="0">
                <a:solidFill>
                  <a:schemeClr val="tx1"/>
                </a:solidFill>
              </a:rPr>
              <a:t>те, </a:t>
            </a:r>
            <a:r>
              <a:rPr lang="ru-RU" dirty="0">
                <a:solidFill>
                  <a:schemeClr val="tx1"/>
                </a:solidFill>
              </a:rPr>
              <a:t>кто хорошо отвечал, но и </a:t>
            </a:r>
            <a:r>
              <a:rPr lang="ru-RU" dirty="0" smtClean="0">
                <a:solidFill>
                  <a:schemeClr val="tx1"/>
                </a:solidFill>
              </a:rPr>
              <a:t>те, </a:t>
            </a:r>
            <a:r>
              <a:rPr lang="ru-RU" dirty="0">
                <a:solidFill>
                  <a:schemeClr val="tx1"/>
                </a:solidFill>
              </a:rPr>
              <a:t>кто задавал умные, </a:t>
            </a:r>
            <a:r>
              <a:rPr lang="ru-RU" dirty="0" smtClean="0">
                <a:solidFill>
                  <a:schemeClr val="tx1"/>
                </a:solidFill>
              </a:rPr>
              <a:t>интересные </a:t>
            </a:r>
            <a:r>
              <a:rPr lang="ru-RU" dirty="0">
                <a:solidFill>
                  <a:schemeClr val="tx1"/>
                </a:solidFill>
              </a:rPr>
              <a:t>вопросы.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03" t="21636" r="15835"/>
          <a:stretch/>
        </p:blipFill>
        <p:spPr>
          <a:xfrm>
            <a:off x="9114503" y="4734115"/>
            <a:ext cx="2787445" cy="1779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78" t="11209" r="6892"/>
          <a:stretch/>
        </p:blipFill>
        <p:spPr>
          <a:xfrm>
            <a:off x="5550618" y="4758414"/>
            <a:ext cx="3372158" cy="19668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82" t="10166"/>
          <a:stretch/>
        </p:blipFill>
        <p:spPr>
          <a:xfrm>
            <a:off x="2109019" y="4889120"/>
            <a:ext cx="3052916" cy="1836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800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Метод проектов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099712" cy="3880773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отрезок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 группы, в процессе которого и дети, и взрослые совершают увлекательную поисково-познавательную творческую работу, а не просто участие детей под руководством воспитателя в серии связанных одной темой занятий и игр.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84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645" y="286604"/>
            <a:ext cx="10197035" cy="731036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ПАМЯТКА </a:t>
            </a:r>
            <a:r>
              <a:rPr lang="ru-RU" b="1" dirty="0" smtClean="0">
                <a:solidFill>
                  <a:schemeClr val="tx1"/>
                </a:solidFill>
              </a:rPr>
              <a:t>ВОСПИТАТЕЛЮ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321" y="1810565"/>
            <a:ext cx="11592232" cy="44665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Самое </a:t>
            </a:r>
            <a:r>
              <a:rPr lang="ru-RU" dirty="0">
                <a:solidFill>
                  <a:schemeClr val="tx1"/>
                </a:solidFill>
              </a:rPr>
              <a:t>главное - подходите к проведению этой работы </a:t>
            </a:r>
            <a:r>
              <a:rPr lang="ru-RU" dirty="0" smtClean="0">
                <a:solidFill>
                  <a:schemeClr val="tx1"/>
                </a:solidFill>
              </a:rPr>
              <a:t>творчески</a:t>
            </a:r>
            <a:r>
              <a:rPr lang="ru-RU" dirty="0">
                <a:solidFill>
                  <a:schemeClr val="tx1"/>
                </a:solidFill>
              </a:rPr>
              <a:t>. Для этого:</a:t>
            </a:r>
          </a:p>
          <a:p>
            <a:r>
              <a:rPr lang="ru-RU" dirty="0">
                <a:solidFill>
                  <a:schemeClr val="tx1"/>
                </a:solidFill>
              </a:rPr>
              <a:t>■	учите детей действовать самостоятельно, независимо, </a:t>
            </a:r>
            <a:r>
              <a:rPr lang="ru-RU" dirty="0" smtClean="0">
                <a:solidFill>
                  <a:schemeClr val="tx1"/>
                </a:solidFill>
              </a:rPr>
              <a:t>избегайте </a:t>
            </a:r>
            <a:r>
              <a:rPr lang="ru-RU" dirty="0">
                <a:solidFill>
                  <a:schemeClr val="tx1"/>
                </a:solidFill>
              </a:rPr>
              <a:t>прямых инструкций;</a:t>
            </a:r>
          </a:p>
          <a:p>
            <a:r>
              <a:rPr lang="ru-RU" dirty="0">
                <a:solidFill>
                  <a:schemeClr val="tx1"/>
                </a:solidFill>
              </a:rPr>
              <a:t>■	не сдерживайте инициативы детей;</a:t>
            </a:r>
          </a:p>
          <a:p>
            <a:r>
              <a:rPr lang="ru-RU" dirty="0">
                <a:solidFill>
                  <a:schemeClr val="tx1"/>
                </a:solidFill>
              </a:rPr>
              <a:t>■	не делайте за них то, что они могут сделать (или могут </a:t>
            </a:r>
            <a:r>
              <a:rPr lang="ru-RU" dirty="0" smtClean="0">
                <a:solidFill>
                  <a:schemeClr val="tx1"/>
                </a:solidFill>
              </a:rPr>
              <a:t>научиться </a:t>
            </a:r>
            <a:r>
              <a:rPr lang="ru-RU" dirty="0">
                <a:solidFill>
                  <a:schemeClr val="tx1"/>
                </a:solidFill>
              </a:rPr>
              <a:t>делать) самостоятельно;</a:t>
            </a:r>
          </a:p>
          <a:p>
            <a:r>
              <a:rPr lang="ru-RU" dirty="0">
                <a:solidFill>
                  <a:schemeClr val="tx1"/>
                </a:solidFill>
              </a:rPr>
              <a:t>■	не спешите с вынесением оценочных суждений;</a:t>
            </a:r>
          </a:p>
          <a:p>
            <a:r>
              <a:rPr lang="ru-RU" dirty="0">
                <a:solidFill>
                  <a:schemeClr val="tx1"/>
                </a:solidFill>
              </a:rPr>
              <a:t>■	помогайте детям учиться управлять процессом усвоения </a:t>
            </a:r>
            <a:r>
              <a:rPr lang="ru-RU" dirty="0" smtClean="0">
                <a:solidFill>
                  <a:schemeClr val="tx1"/>
                </a:solidFill>
              </a:rPr>
              <a:t>знаний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а)</a:t>
            </a:r>
            <a:r>
              <a:rPr lang="ru-RU" dirty="0">
                <a:solidFill>
                  <a:schemeClr val="tx1"/>
                </a:solidFill>
              </a:rPr>
              <a:t>	прослеживать связи между предметами, событиями и явлениями;</a:t>
            </a:r>
          </a:p>
          <a:p>
            <a:r>
              <a:rPr lang="ru-RU" dirty="0">
                <a:solidFill>
                  <a:schemeClr val="tx1"/>
                </a:solidFill>
              </a:rPr>
              <a:t>б)	формировать навыки самостоятельного решения проблем исследования;</a:t>
            </a:r>
          </a:p>
          <a:p>
            <a:r>
              <a:rPr lang="ru-RU" dirty="0">
                <a:solidFill>
                  <a:schemeClr val="tx1"/>
                </a:solidFill>
              </a:rPr>
              <a:t>в)	учиться анализу и синтезированию и на их основе классификации, обобщению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251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9928" y="739587"/>
            <a:ext cx="8794377" cy="4031705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организации познавательной деятельности </a:t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«ПЛАН – ДЕЛО – АНАЛИЗ»</a:t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Лидия Михайловна Свирская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3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ОСНОВНЫЕ КОМПОНЕНТЫ МЕТОДА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ПРОЕКТОВ (действия)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41917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b="1" dirty="0" smtClean="0"/>
              <a:t>Обязательное  </a:t>
            </a:r>
            <a:r>
              <a:rPr lang="ru-RU" b="1" dirty="0"/>
              <a:t>обсуждение будущей темы вместе с детьми. </a:t>
            </a:r>
          </a:p>
          <a:p>
            <a:pPr>
              <a:buFont typeface="+mj-lt"/>
              <a:buAutoNum type="arabicPeriod"/>
            </a:pPr>
            <a:r>
              <a:rPr lang="ru-RU" b="1" dirty="0" smtClean="0"/>
              <a:t>Уточнение </a:t>
            </a:r>
            <a:r>
              <a:rPr lang="ru-RU" b="1" dirty="0"/>
              <a:t>того, что дети знают – хотят </a:t>
            </a:r>
            <a:r>
              <a:rPr lang="ru-RU" b="1" dirty="0" smtClean="0"/>
              <a:t>узнать </a:t>
            </a:r>
            <a:r>
              <a:rPr lang="ru-RU" b="1" dirty="0"/>
              <a:t>– предполагают сделать, для того, чтобы узнать и ведение записей высказываний детей печатными буквами. </a:t>
            </a:r>
          </a:p>
          <a:p>
            <a:pPr>
              <a:buFont typeface="+mj-lt"/>
              <a:buAutoNum type="arabicPeriod"/>
            </a:pPr>
            <a:r>
              <a:rPr lang="ru-RU" b="1" dirty="0" smtClean="0"/>
              <a:t>Совместное </a:t>
            </a:r>
            <a:r>
              <a:rPr lang="ru-RU" b="1" dirty="0"/>
              <a:t>планирование взрослыми и детьми содержания и действий по проекту, ведение записей идей детей </a:t>
            </a:r>
            <a:r>
              <a:rPr lang="ru-RU" b="1" dirty="0" smtClean="0"/>
              <a:t>и </a:t>
            </a:r>
            <a:r>
              <a:rPr lang="ru-RU" b="1" dirty="0"/>
              <a:t>взрослых </a:t>
            </a:r>
            <a:r>
              <a:rPr lang="ru-RU" b="1" dirty="0" smtClean="0"/>
              <a:t>с </a:t>
            </a:r>
            <a:r>
              <a:rPr lang="ru-RU" b="1" dirty="0"/>
              <a:t>указанием имен. </a:t>
            </a:r>
          </a:p>
          <a:p>
            <a:pPr>
              <a:buFont typeface="+mj-lt"/>
              <a:buAutoNum type="arabicPeriod"/>
            </a:pPr>
            <a:r>
              <a:rPr lang="ru-RU" b="1" dirty="0" smtClean="0"/>
              <a:t>Подготовка </a:t>
            </a:r>
            <a:r>
              <a:rPr lang="ru-RU" b="1" dirty="0"/>
              <a:t>и постоянное пополнение взрослыми предметно-развивающей среды (ресурсное обеспечение проекта). </a:t>
            </a:r>
          </a:p>
          <a:p>
            <a:pPr>
              <a:buFont typeface="+mj-lt"/>
              <a:buAutoNum type="arabicPeriod"/>
            </a:pPr>
            <a:r>
              <a:rPr lang="ru-RU" b="1" dirty="0" smtClean="0"/>
              <a:t>Ежедневная </a:t>
            </a:r>
            <a:r>
              <a:rPr lang="ru-RU" b="1" dirty="0"/>
              <a:t>презентация взрослыми ресурсов (материалов</a:t>
            </a:r>
            <a:r>
              <a:rPr lang="ru-RU" dirty="0" smtClean="0"/>
              <a:t>).</a:t>
            </a:r>
          </a:p>
          <a:p>
            <a:pPr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03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22730"/>
            <a:ext cx="8789395" cy="11161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ТЕХНОЛОГИЯ ОРГАНИЗАЦИИ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ОБРАЗОВАТЕЛЬНОГО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ПРОЦЕССА</a:t>
            </a:r>
            <a:r>
              <a:rPr lang="ru-RU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6753"/>
            <a:ext cx="8596668" cy="4454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Дневной цикл «План – дело – анализ</a:t>
            </a:r>
            <a:r>
              <a:rPr lang="ru-RU" b="1" dirty="0" smtClean="0"/>
              <a:t>»</a:t>
            </a:r>
            <a:r>
              <a:rPr lang="ru-RU" dirty="0"/>
              <a:t> </a:t>
            </a:r>
            <a:r>
              <a:rPr lang="ru-RU" dirty="0" smtClean="0"/>
              <a:t>(примерная длительность 1,5–2 часа)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dirty="0"/>
              <a:t>Главная задача – предоставление детям возможности проявлять инициативу и активность, приобретать ключевые компетентности, наращивать способность к осознанному ответственному выбору, самореализации в выбранной деятельности.</a:t>
            </a:r>
            <a:endParaRPr lang="ru-RU" b="1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2302808930"/>
              </p:ext>
            </p:extLst>
          </p:nvPr>
        </p:nvGraphicFramePr>
        <p:xfrm>
          <a:off x="524435" y="1276548"/>
          <a:ext cx="91708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036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3423"/>
            <a:ext cx="9636560" cy="70821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Утренний сбор. Модель трех вопросов.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17813"/>
            <a:ext cx="8596668" cy="4723550"/>
          </a:xfrm>
        </p:spPr>
        <p:txBody>
          <a:bodyPr/>
          <a:lstStyle/>
          <a:p>
            <a:r>
              <a:rPr lang="ru-RU" dirty="0" smtClean="0"/>
              <a:t>Выбор темы </a:t>
            </a:r>
          </a:p>
          <a:p>
            <a:r>
              <a:rPr lang="ru-RU" dirty="0" smtClean="0"/>
              <a:t>Совместное планирование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4096756"/>
              </p:ext>
            </p:extLst>
          </p:nvPr>
        </p:nvGraphicFramePr>
        <p:xfrm>
          <a:off x="812334" y="2186068"/>
          <a:ext cx="8596311" cy="4066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6129"/>
                <a:gridCol w="3199547"/>
                <a:gridCol w="3180635"/>
              </a:tblGrid>
              <a:tr h="2904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Что мы знаем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Что мы хотим узнать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Что сделать, чтобы узнать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76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Это такая земля (Арина)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Там живут негры. Это где-то в Африке (Кирилл)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Наверное, там очень жарко (Даша)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Там живут кенгуру (Денис)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Надо узнать, живут ли там гепарды (Лиза)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Почему там такая красная земля (Рома)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Какая погода в Австралии (Ваня)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Какие там есть реки (Лана)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Выяснить, по каким деревьям лазает коала (Денис)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Как люди научились кататься на доске по волнам (Денис)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Дикобразы похожи на наших ежиков или нет (Степа)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Сколько там овец (Никита)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Найти фотографии или картинки в Интернете (Денис)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Найти Австралию на карте (Арина)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Прочитать об Австралии в энциклопедии (Денис)</a:t>
                      </a:r>
                      <a:endParaRPr lang="ru-RU" sz="1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Попросить взрослых рассказать то, что они знают об Австралии (Рома)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41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Правила ведения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записей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9859"/>
            <a:ext cx="8596668" cy="4481503"/>
          </a:xfrm>
        </p:spPr>
        <p:txBody>
          <a:bodyPr/>
          <a:lstStyle/>
          <a:p>
            <a:r>
              <a:rPr lang="ru-RU" dirty="0" smtClean="0"/>
              <a:t>- </a:t>
            </a:r>
            <a:r>
              <a:rPr lang="ru-RU" dirty="0"/>
              <a:t>записи выполняются печатными буквами;</a:t>
            </a:r>
          </a:p>
          <a:p>
            <a:r>
              <a:rPr lang="ru-RU" dirty="0"/>
              <a:t>- обязательно фиксируется имя автора идеи;</a:t>
            </a:r>
          </a:p>
          <a:p>
            <a:r>
              <a:rPr lang="ru-RU" dirty="0"/>
              <a:t>- предложения детей не подвергаются литературной обработке, что позволяет сохранить логику мышления и стиль речи автора;</a:t>
            </a:r>
          </a:p>
          <a:p>
            <a:r>
              <a:rPr lang="ru-RU" dirty="0"/>
              <a:t>- идеи детей и идеи взрослых записываются фломастерами разного, единожды выбранного цвета (например, идеи детей – синим, а идеи взрослых – зеленым);</a:t>
            </a:r>
          </a:p>
          <a:p>
            <a:r>
              <a:rPr lang="ru-RU" dirty="0"/>
              <a:t>- по договоренности устанавливаются особые пометки о выполненных пунктах плана. </a:t>
            </a:r>
          </a:p>
        </p:txBody>
      </p:sp>
    </p:spTree>
    <p:extLst>
      <p:ext uri="{BB962C8B-B14F-4D97-AF65-F5344CB8AC3E}">
        <p14:creationId xmlns:p14="http://schemas.microsoft.com/office/powerpoint/2010/main" xmlns="" val="15739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46" y="192741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Работа в центрах активности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46" y="1513541"/>
            <a:ext cx="8879056" cy="4527821"/>
          </a:xfrm>
        </p:spPr>
        <p:txBody>
          <a:bodyPr>
            <a:normAutofit/>
          </a:bodyPr>
          <a:lstStyle/>
          <a:p>
            <a:r>
              <a:rPr lang="ru-RU" dirty="0"/>
              <a:t>Подготовка и постоянное пополнение предметно-развивающей среды. </a:t>
            </a:r>
            <a:endParaRPr lang="ru-RU" dirty="0" smtClean="0"/>
          </a:p>
          <a:p>
            <a:r>
              <a:rPr lang="ru-RU" dirty="0"/>
              <a:t>Размещение в свободном доступе множества самых разнообразных </a:t>
            </a:r>
            <a:r>
              <a:rPr lang="ru-RU" dirty="0" smtClean="0"/>
              <a:t>материалов (нитки</a:t>
            </a:r>
            <a:r>
              <a:rPr lang="ru-RU" dirty="0"/>
              <a:t>, ткани, картон, бумаги, </a:t>
            </a:r>
            <a:r>
              <a:rPr lang="ru-RU" dirty="0" smtClean="0"/>
              <a:t>коробки…).</a:t>
            </a:r>
            <a:endParaRPr lang="ru-RU" dirty="0"/>
          </a:p>
          <a:p>
            <a:r>
              <a:rPr lang="ru-RU" dirty="0"/>
              <a:t>Наличие подсказок. </a:t>
            </a:r>
            <a:endParaRPr lang="ru-RU" dirty="0" smtClean="0"/>
          </a:p>
          <a:p>
            <a:r>
              <a:rPr lang="ru-RU" dirty="0"/>
              <a:t>Внимательное отношение к детям, которые включились в проект позже других. </a:t>
            </a:r>
          </a:p>
          <a:p>
            <a:r>
              <a:rPr lang="ru-RU" dirty="0" smtClean="0"/>
              <a:t>ДОВЕРИЕ К ДЕЙСТВИЯМ ДЕТЕЙ.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43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03" y="112058"/>
            <a:ext cx="9260043" cy="74855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Деятельность в центрах активности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10831762"/>
              </p:ext>
            </p:extLst>
          </p:nvPr>
        </p:nvGraphicFramePr>
        <p:xfrm>
          <a:off x="126003" y="860612"/>
          <a:ext cx="11909114" cy="5811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6295"/>
                <a:gridCol w="1664893"/>
                <a:gridCol w="1724439"/>
                <a:gridCol w="1791131"/>
                <a:gridCol w="1755403"/>
                <a:gridCol w="1898313"/>
                <a:gridCol w="1488640"/>
              </a:tblGrid>
              <a:tr h="167362">
                <a:tc gridSpan="7"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Общее количество инициатив – 39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087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Центр искусства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Центр математики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Центр книги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Центр игры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Центр </a:t>
                      </a: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конструи-рования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Центр науки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Центр кулинарии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</a:tr>
              <a:tr h="167362"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marL="17970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</a:tr>
              <a:tr h="4882280">
                <a:tc>
                  <a:txBody>
                    <a:bodyPr/>
                    <a:lstStyle/>
                    <a:p>
                      <a:pPr marL="111125" marR="8826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Нарисовать кенгуру (Ваня) и пальмы (Катя)</a:t>
                      </a: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какаду (Женя); нарисовать австралийские города (Кирилл); сделать подарки для 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австралийцев </a:t>
                      </a: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(Оля)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11125" marR="88265"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11125" marR="8826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Сосчитать, сколько всего животных и птиц живет в Австралии (Лена); </a:t>
                      </a: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решить примеры, составить задачи (Кирилл); найти одинаковых или похожих  животных, птиц, рыбок; написать цифры от 0 до 20; сосчитать овец, коал, дома и еще что-нибудь (Сеня); работать с карточками (Миша)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Найти картинки и фотографии (Настя); </a:t>
                      </a: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составить рассказ про 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Австралийских </a:t>
                      </a: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животных (Кирилл); прочитать слова по теме, дописать буквы (Стас); выучить стихи (Дима); придумать загадки, решить 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кроссворды </a:t>
                      </a: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(Ваня); 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Пригласить </a:t>
                      </a: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папу (Леня)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marL="45085" marR="4254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Играть в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путешествие 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(Илья); </a:t>
                      </a: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сделать заповедник для зверей; собирать паззлы (Дина); 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сделать море и острова (Егор); </a:t>
                      </a: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найти 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сокровища </a:t>
                      </a: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 составить список (Стас); поймать морских 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обитателей </a:t>
                      </a: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 составить список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(Ваня);</a:t>
                      </a:r>
                    </a:p>
                    <a:p>
                      <a:pPr marL="45085" marR="4254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играть в «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австралийские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» игры (Женя)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Построить корабль, самолет (Женя); а</a:t>
                      </a: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эродром, порт (Ваня); город (Дима)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Узнать, какие города, реки и моря есть в Австралии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найти их на карте (Денис); </a:t>
                      </a: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как </a:t>
                      </a:r>
                      <a:r>
                        <a:rPr lang="ru-RU" sz="14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называются </a:t>
                      </a:r>
                      <a:r>
                        <a:rPr lang="ru-RU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люди, которые там живут (Ваня); узнать живут ли там гепарды (Лиза) почему земля красного цвета (Рома) по каким деревьям лазает коала (Денис)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  <a:tc>
                  <a:txBody>
                    <a:bodyPr/>
                    <a:lstStyle/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Приготовить салатики для гостей (Ира)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Научиться делать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австралийскую 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еду (Рома)</a:t>
                      </a:r>
                    </a:p>
                    <a:p>
                      <a:pPr marL="17970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331" marR="443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03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858</TotalTime>
  <Words>1296</Words>
  <Application>Microsoft Office PowerPoint</Application>
  <PresentationFormat>Произвольный</PresentationFormat>
  <Paragraphs>146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Грань</vt:lpstr>
      <vt:lpstr>Организация познавательно-исследовательской деятельность в детском саду</vt:lpstr>
      <vt:lpstr>Метод проектов</vt:lpstr>
      <vt:lpstr>Технология организации познавательной деятельности  «ПЛАН – ДЕЛО – АНАЛИЗ» Лидия Михайловна Свирская</vt:lpstr>
      <vt:lpstr>ОСНОВНЫЕ КОМПОНЕНТЫ МЕТОДА ПРОЕКТОВ (действия)</vt:lpstr>
      <vt:lpstr>ТЕХНОЛОГИЯ ОРГАНИЗАЦИИ ОБРАЗОВАТЕЛЬНОГО ПРОЦЕССА  </vt:lpstr>
      <vt:lpstr>Утренний сбор. Модель трех вопросов.</vt:lpstr>
      <vt:lpstr>Правила ведения записей</vt:lpstr>
      <vt:lpstr>Работа в центрах активности</vt:lpstr>
      <vt:lpstr>Деятельность в центрах активности</vt:lpstr>
      <vt:lpstr>Итоговый сбор</vt:lpstr>
      <vt:lpstr>Эффекты использования технологии «План-дело-анализ»  </vt:lpstr>
      <vt:lpstr>Позиция взрослого</vt:lpstr>
      <vt:lpstr>Позиция ребенка</vt:lpstr>
      <vt:lpstr>Методика исследовательского обучения</vt:lpstr>
      <vt:lpstr>I этап. Тренировочные занятия (1-2)</vt:lpstr>
      <vt:lpstr>Слайд 16</vt:lpstr>
      <vt:lpstr>Слайд 17</vt:lpstr>
      <vt:lpstr>Второй этап: «Самостоятельные учебные исследования старших дошкольников»</vt:lpstr>
      <vt:lpstr>Слайд 19</vt:lpstr>
      <vt:lpstr>ПАМЯТКА ВОСПИТАТЕЛЮ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Admin</cp:lastModifiedBy>
  <cp:revision>24</cp:revision>
  <dcterms:created xsi:type="dcterms:W3CDTF">2017-04-20T15:06:04Z</dcterms:created>
  <dcterms:modified xsi:type="dcterms:W3CDTF">2017-09-18T09:31:15Z</dcterms:modified>
</cp:coreProperties>
</file>