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81" r:id="rId2"/>
    <p:sldId id="260" r:id="rId3"/>
    <p:sldId id="273" r:id="rId4"/>
    <p:sldId id="265" r:id="rId5"/>
    <p:sldId id="275" r:id="rId6"/>
    <p:sldId id="286" r:id="rId7"/>
    <p:sldId id="287" r:id="rId8"/>
    <p:sldId id="279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0" autoAdjust="0"/>
  </p:normalViewPr>
  <p:slideViewPr>
    <p:cSldViewPr>
      <p:cViewPr varScale="1">
        <p:scale>
          <a:sx n="85" d="100"/>
          <a:sy n="85" d="100"/>
        </p:scale>
        <p:origin x="-96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3/9/2017</a:t>
            </a:fld>
            <a:endParaRPr lang="en-US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3/9/2017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3/9/2017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3/9/2017</a:t>
            </a:fld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3/9/2017</a:t>
            </a:fld>
            <a:endParaRPr lang="en-US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3/9/2017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3/9/2017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3/9/2017</a:t>
            </a:fld>
            <a:endParaRPr lang="en-US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3/9/2017</a:t>
            </a:fld>
            <a:endParaRPr lang="en-US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3/9/2017</a:t>
            </a:fld>
            <a:endParaRPr lang="en-US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3/9/2017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3/9/2017</a:t>
            </a:fld>
            <a:endParaRPr lang="en-US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03925" y="3799936"/>
            <a:ext cx="6644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     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28600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«Волшебница                 </a:t>
            </a:r>
          </a:p>
          <a:p>
            <a:r>
              <a:rPr lang="ru-RU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  вода»</a:t>
            </a:r>
            <a:endParaRPr lang="ru-RU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60000" endA="900" endPos="58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590800"/>
            <a:ext cx="9144000" cy="1015663"/>
          </a:xfrm>
          <a:prstGeom prst="rect">
            <a:avLst/>
          </a:prstGeom>
          <a:scene3d>
            <a:camera prst="orthographicFront"/>
            <a:lightRig rig="soft" dir="tl">
              <a:rot lat="0" lon="0" rev="0"/>
            </a:lightRig>
          </a:scene3d>
          <a:sp3d>
            <a:bevelT w="152400" h="50800" prst="softRound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Анализ непосредственно    образовательной        </a:t>
            </a:r>
          </a:p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деятельности по экспериментированию с водой </a:t>
            </a:r>
          </a:p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                во второй младшей группе.  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67200" y="3581400"/>
            <a:ext cx="4572000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Подготовила: воспитатель МБДОУ «Белоярский д.с.» 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Курячих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Е.Н.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y_d3c465af.jpg"/>
          <p:cNvPicPr>
            <a:picLocks noChangeAspect="1"/>
          </p:cNvPicPr>
          <p:nvPr/>
        </p:nvPicPr>
        <p:blipFill>
          <a:blip r:embed="rId2"/>
          <a:srcRect t="13334" b="15000"/>
          <a:stretch>
            <a:fillRect/>
          </a:stretch>
        </p:blipFill>
        <p:spPr>
          <a:xfrm>
            <a:off x="0" y="4343400"/>
            <a:ext cx="9144000" cy="251460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10017" y="381000"/>
            <a:ext cx="876955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endParaRPr lang="ru-RU" sz="6000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6000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6000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3733800"/>
          </a:xfrm>
        </p:spPr>
        <p:txBody>
          <a:bodyPr>
            <a:noAutofit/>
          </a:bodyPr>
          <a:lstStyle/>
          <a:p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5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Расскажи и я забуду,  </a:t>
            </a:r>
            <a:br>
              <a:rPr lang="ru-RU" sz="5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5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      Покажи и я запомню,</a:t>
            </a:r>
            <a:br>
              <a:rPr lang="ru-RU" sz="5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5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 Дай попробовать и я пойму</a:t>
            </a:r>
            <a:br>
              <a:rPr lang="ru-RU" sz="5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solidFill>
                <a:schemeClr val="tx1"/>
              </a:solidFill>
            </a:endParaRPr>
          </a:p>
        </p:txBody>
      </p:sp>
      <p:pic>
        <p:nvPicPr>
          <p:cNvPr id="9" name="Содержимое 8" descr="y_d3c465af.jpg"/>
          <p:cNvPicPr>
            <a:picLocks noGrp="1" noChangeAspect="1"/>
          </p:cNvPicPr>
          <p:nvPr>
            <p:ph idx="1"/>
          </p:nvPr>
        </p:nvPicPr>
        <p:blipFill>
          <a:blip r:embed="rId2"/>
          <a:srcRect t="13590" b="13024"/>
          <a:stretch>
            <a:fillRect/>
          </a:stretch>
        </p:blipFill>
        <p:spPr>
          <a:xfrm>
            <a:off x="0" y="3657600"/>
            <a:ext cx="9144000" cy="3200400"/>
          </a:xfr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03925" y="3799936"/>
            <a:ext cx="6644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     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304800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 Вовлечение детей в     элементарную исследовательскую деятельность по изучению качеств и свойств неживой природы.</a:t>
            </a:r>
            <a:endParaRPr kumimoji="0" lang="ru-RU" sz="40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y_d3c465af.jpg"/>
          <p:cNvPicPr>
            <a:picLocks noChangeAspect="1"/>
          </p:cNvPicPr>
          <p:nvPr/>
        </p:nvPicPr>
        <p:blipFill>
          <a:blip r:embed="rId2"/>
          <a:srcRect t="13333" b="13333"/>
          <a:stretch>
            <a:fillRect/>
          </a:stretch>
        </p:blipFill>
        <p:spPr>
          <a:xfrm>
            <a:off x="0" y="3810000"/>
            <a:ext cx="9144000" cy="304800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rot="21423795">
            <a:off x="699862" y="3725291"/>
            <a:ext cx="6644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     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Задачи:</a:t>
            </a:r>
            <a:br>
              <a:rPr kumimoji="0" lang="ru-RU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1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Обучающие:</a:t>
            </a:r>
            <a:r>
              <a:rPr kumimoji="0" lang="ru-RU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-познакомить детей со свойствами воды (цвет, запах);</a:t>
            </a:r>
            <a:br>
              <a:rPr kumimoji="0" lang="ru-RU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-активизировать и обогащать словарь детей существительными, прилагательными, глаголами по теме занятия</a:t>
            </a:r>
            <a:br>
              <a:rPr kumimoji="0" lang="ru-RU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1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Развивающие:</a:t>
            </a:r>
            <a:r>
              <a:rPr kumimoji="0" lang="ru-RU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-развивать навыки проведения первых опытов;</a:t>
            </a:r>
            <a:br>
              <a:rPr kumimoji="0" lang="ru-RU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-развивать мышление, речь, кругозор и любознательность детей; рассказать о значении воды для всего живого;</a:t>
            </a:r>
            <a:br>
              <a:rPr kumimoji="0" lang="ru-RU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-развивать у детей познавательный интерес, самостоятельность, наблюдательность, способность сравнивать.</a:t>
            </a:r>
            <a:br>
              <a:rPr kumimoji="0" lang="ru-RU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1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Воспитательные:</a:t>
            </a:r>
            <a:r>
              <a:rPr kumimoji="0" lang="ru-RU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-воспитывать бережное отношение к воде.</a:t>
            </a:r>
            <a:endParaRPr kumimoji="0" lang="ru-RU" sz="20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y_d3c465af.jpg"/>
          <p:cNvPicPr>
            <a:picLocks noChangeAspect="1"/>
          </p:cNvPicPr>
          <p:nvPr/>
        </p:nvPicPr>
        <p:blipFill>
          <a:blip r:embed="rId2"/>
          <a:srcRect t="13333" b="13333"/>
          <a:stretch>
            <a:fillRect/>
          </a:stretch>
        </p:blipFill>
        <p:spPr>
          <a:xfrm>
            <a:off x="0" y="4419600"/>
            <a:ext cx="9144000" cy="243840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rot="21423795">
            <a:off x="699862" y="3725291"/>
            <a:ext cx="6644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     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" y="0"/>
            <a:ext cx="926607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000" b="1" i="0" u="none" strike="noStrike" normalizeH="0" baseline="0" dirty="0" smtClean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Обогащение словаря: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normalizeH="0" baseline="0" dirty="0" smtClean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бесцветная,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normalizeH="0" baseline="0" dirty="0" smtClean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прозрачная,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normalizeH="0" baseline="0" dirty="0" smtClean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без запаха,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kumimoji="0" lang="ru-RU" sz="2000" b="1" i="0" u="none" strike="noStrike" normalizeH="0" baseline="0" dirty="0" smtClean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может приобретать запах,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kumimoji="0" lang="ru-RU" sz="2000" b="1" i="0" u="none" strike="noStrike" normalizeH="0" baseline="0" dirty="0" smtClean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цветная: красная,</a:t>
            </a:r>
            <a:r>
              <a:rPr kumimoji="0" lang="ru-RU" sz="2000" b="1" i="0" u="none" strike="noStrike" normalizeH="0" dirty="0" smtClean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</a:t>
            </a:r>
            <a:r>
              <a:rPr kumimoji="0" lang="ru-RU" sz="2000" b="1" i="0" u="none" strike="noStrike" normalizeH="0" baseline="0" dirty="0" smtClean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елтая, синяя, зеленая.</a:t>
            </a:r>
            <a:endParaRPr kumimoji="0" lang="ru-RU" sz="2000" b="1" i="0" u="none" strike="noStrike" normalizeH="0" baseline="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y_d3c465af.jpg"/>
          <p:cNvPicPr>
            <a:picLocks noChangeAspect="1"/>
          </p:cNvPicPr>
          <p:nvPr/>
        </p:nvPicPr>
        <p:blipFill>
          <a:blip r:embed="rId2"/>
          <a:srcRect t="15000" b="13333"/>
          <a:stretch>
            <a:fillRect/>
          </a:stretch>
        </p:blipFill>
        <p:spPr>
          <a:xfrm>
            <a:off x="0" y="3581400"/>
            <a:ext cx="9144000" cy="327660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03925" y="3799936"/>
            <a:ext cx="6644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     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381000"/>
            <a:ext cx="8763000" cy="329320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Методы и приемы: </a:t>
            </a:r>
          </a:p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игровой,</a:t>
            </a:r>
          </a:p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       наглядный, </a:t>
            </a:r>
          </a:p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                       практический, </a:t>
            </a:r>
          </a:p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                                                 словесный.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y_d3c465af.jpg"/>
          <p:cNvPicPr>
            <a:picLocks noChangeAspect="1"/>
          </p:cNvPicPr>
          <p:nvPr/>
        </p:nvPicPr>
        <p:blipFill>
          <a:blip r:embed="rId2"/>
          <a:srcRect t="13333" b="15000"/>
          <a:stretch>
            <a:fillRect/>
          </a:stretch>
        </p:blipFill>
        <p:spPr>
          <a:xfrm>
            <a:off x="0" y="3581400"/>
            <a:ext cx="9144000" cy="327660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03925" y="3799936"/>
            <a:ext cx="6644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     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28600" y="152401"/>
            <a:ext cx="86868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Структура:</a:t>
            </a:r>
            <a:endParaRPr kumimoji="0" lang="ru-RU" sz="2000" b="1" i="0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1.Организационный момент.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2.Сюрпризный момент.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3.Рассматривание мультфильма.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4.Игра с «Капелькой» </a:t>
            </a:r>
            <a:endParaRPr kumimoji="0" lang="ru-RU" sz="2000" b="1" i="0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</a:t>
            </a:r>
            <a:r>
              <a:rPr kumimoji="0" lang="ru-RU" sz="20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Напоминание правил на занятиях экспериментирования.</a:t>
            </a:r>
            <a:endParaRPr kumimoji="0" lang="ru-RU" sz="2000" b="1" i="0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</a:t>
            </a:r>
            <a:r>
              <a:rPr kumimoji="0" lang="ru-RU" sz="20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Вопросы о знакомых свойствах воды.</a:t>
            </a:r>
            <a:endParaRPr kumimoji="0" lang="ru-RU" sz="2000" b="1" i="0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</a:t>
            </a:r>
            <a:r>
              <a:rPr kumimoji="0" lang="ru-RU" sz="20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Экспериментирование за столами.</a:t>
            </a:r>
            <a:endParaRPr kumimoji="0" lang="ru-RU" sz="2000" b="1" i="0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</a:t>
            </a:r>
            <a:r>
              <a:rPr kumimoji="0" lang="ru-RU" sz="20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Упражнение «Капельки»</a:t>
            </a:r>
            <a:endParaRPr kumimoji="0" lang="ru-RU" sz="2000" b="1" i="0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</a:t>
            </a:r>
            <a:r>
              <a:rPr kumimoji="0" lang="ru-RU" sz="2000" b="1" i="0" u="none" strike="noStrike" spc="50" normalizeH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Рефлексия</a:t>
            </a:r>
            <a:endParaRPr kumimoji="0" lang="ru-RU" sz="2000" b="1" i="0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5" name="Рисунок 4" descr="y_d3c465af.jpg"/>
          <p:cNvPicPr>
            <a:picLocks noChangeAspect="1"/>
          </p:cNvPicPr>
          <p:nvPr/>
        </p:nvPicPr>
        <p:blipFill>
          <a:blip r:embed="rId2"/>
          <a:srcRect t="13333" b="13333"/>
          <a:stretch>
            <a:fillRect/>
          </a:stretch>
        </p:blipFill>
        <p:spPr>
          <a:xfrm>
            <a:off x="0" y="3505200"/>
            <a:ext cx="9144000" cy="335280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Рисунок 42" descr="y_d3c465af.jpg"/>
          <p:cNvPicPr>
            <a:picLocks noChangeAspect="1"/>
          </p:cNvPicPr>
          <p:nvPr/>
        </p:nvPicPr>
        <p:blipFill>
          <a:blip r:embed="rId2"/>
          <a:srcRect t="13333" b="13333"/>
          <a:stretch>
            <a:fillRect/>
          </a:stretch>
        </p:blipFill>
        <p:spPr>
          <a:xfrm>
            <a:off x="0" y="4091940"/>
            <a:ext cx="9144000" cy="276606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03925" y="3799936"/>
            <a:ext cx="6644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     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209800" y="1447800"/>
            <a:ext cx="4876800" cy="12192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ЭКСПЕРЕМЕНТИРОВАНИЕ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200400" y="1219200"/>
            <a:ext cx="381000" cy="304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6780269" y="2363732"/>
            <a:ext cx="703187" cy="54772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 flipH="1" flipV="1">
            <a:off x="6781800" y="1524000"/>
            <a:ext cx="457200" cy="152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0800000" flipV="1">
            <a:off x="1600200" y="2286000"/>
            <a:ext cx="838200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>
            <a:off x="4115197" y="3123803"/>
            <a:ext cx="914400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 rot="259113">
            <a:off x="4496297" y="146673"/>
            <a:ext cx="4388563" cy="123056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СОЦИАЛЬНО- КОММУНИКАТИВНОЕ РАЗВИТИЕ</a:t>
            </a:r>
            <a:endParaRPr lang="ru-RU" dirty="0"/>
          </a:p>
        </p:txBody>
      </p:sp>
      <p:sp>
        <p:nvSpPr>
          <p:cNvPr id="46" name="Овал 45"/>
          <p:cNvSpPr/>
          <p:nvPr/>
        </p:nvSpPr>
        <p:spPr>
          <a:xfrm rot="20792170">
            <a:off x="80070" y="440282"/>
            <a:ext cx="3917748" cy="115022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/>
              <a:t>ПОЗНАВАТЕЛЬНОЕ  РАЗВИТИЕ</a:t>
            </a:r>
            <a:endParaRPr lang="ru-RU" dirty="0"/>
          </a:p>
        </p:txBody>
      </p:sp>
      <p:sp>
        <p:nvSpPr>
          <p:cNvPr id="52" name="Овал 51"/>
          <p:cNvSpPr/>
          <p:nvPr/>
        </p:nvSpPr>
        <p:spPr>
          <a:xfrm>
            <a:off x="2971800" y="3581400"/>
            <a:ext cx="3657600" cy="914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ХУДОЖЕСТВЕННО ЭСТЕТИЧЕСКОЕ РАЗВИТИЕ</a:t>
            </a:r>
            <a:endParaRPr lang="ru-RU" dirty="0"/>
          </a:p>
        </p:txBody>
      </p:sp>
      <p:sp>
        <p:nvSpPr>
          <p:cNvPr id="53" name="Овал 52"/>
          <p:cNvSpPr/>
          <p:nvPr/>
        </p:nvSpPr>
        <p:spPr>
          <a:xfrm rot="20991687">
            <a:off x="79262" y="2823680"/>
            <a:ext cx="3620069" cy="122166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РЕЧЕВОЕ РАЗВИТИЕ</a:t>
            </a:r>
          </a:p>
        </p:txBody>
      </p:sp>
      <p:sp>
        <p:nvSpPr>
          <p:cNvPr id="58" name="Овал 57"/>
          <p:cNvSpPr/>
          <p:nvPr/>
        </p:nvSpPr>
        <p:spPr>
          <a:xfrm rot="1581707">
            <a:off x="5566557" y="3006953"/>
            <a:ext cx="3510460" cy="112383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ФИЗИЧЕСКОЕ РАЗВИТИЕ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465</TotalTime>
  <Words>142</Words>
  <PresentationFormat>Экран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Слайд 1</vt:lpstr>
      <vt:lpstr>       Расскажи и я забуду,          Покажи и я запомню,   Дай попробовать и я пойму 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XP GAME 2010</cp:lastModifiedBy>
  <cp:revision>91</cp:revision>
  <dcterms:modified xsi:type="dcterms:W3CDTF">2017-03-09T15:18:20Z</dcterms:modified>
</cp:coreProperties>
</file>