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2" r:id="rId18"/>
    <p:sldId id="277" r:id="rId19"/>
    <p:sldId id="275" r:id="rId20"/>
    <p:sldId id="273" r:id="rId21"/>
    <p:sldId id="278" r:id="rId22"/>
    <p:sldId id="279" r:id="rId23"/>
    <p:sldId id="274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4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53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643050"/>
            <a:ext cx="6099064" cy="178595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Логические задачи </a:t>
            </a:r>
            <a:br>
              <a:rPr lang="ru-RU" sz="32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в педагогической практике </a:t>
            </a:r>
            <a:br>
              <a:rPr lang="ru-RU" sz="32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5-6 лет</a:t>
            </a:r>
            <a:endParaRPr lang="ru-RU" sz="3200" i="1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929198"/>
            <a:ext cx="6000792" cy="1752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Выполнила: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воспитатель высшей категории МКДОУ «Белоярский детский сад» </a:t>
            </a:r>
            <a:r>
              <a:rPr lang="ru-RU" b="1" i="1" dirty="0" err="1" smtClean="0">
                <a:solidFill>
                  <a:schemeClr val="bg1"/>
                </a:solidFill>
              </a:rPr>
              <a:t>Курячих</a:t>
            </a:r>
            <a:r>
              <a:rPr lang="ru-RU" b="1" i="1" dirty="0" smtClean="0">
                <a:solidFill>
                  <a:schemeClr val="bg1"/>
                </a:solidFill>
              </a:rPr>
              <a:t> Е.Н.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84698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Задача 5</a:t>
            </a:r>
            <a:endParaRPr lang="ru-RU" b="1" i="1" dirty="0"/>
          </a:p>
        </p:txBody>
      </p:sp>
      <p:pic>
        <p:nvPicPr>
          <p:cNvPr id="5" name="Содержимое 4" descr="86188855_large_y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3960" r="-15628" b="3150"/>
          <a:stretch>
            <a:fillRect/>
          </a:stretch>
        </p:blipFill>
        <p:spPr>
          <a:xfrm>
            <a:off x="357158" y="1785926"/>
            <a:ext cx="7143800" cy="11430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закономерность и продолжи ряд.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6188857_large_ya10.jpg"/>
          <p:cNvPicPr>
            <a:picLocks noChangeAspect="1"/>
          </p:cNvPicPr>
          <p:nvPr/>
        </p:nvPicPr>
        <p:blipFill>
          <a:blip r:embed="rId3" cstate="print"/>
          <a:srcRect t="84979" r="1436" b="3219"/>
          <a:stretch>
            <a:fillRect/>
          </a:stretch>
        </p:blipFill>
        <p:spPr>
          <a:xfrm>
            <a:off x="285720" y="3143248"/>
            <a:ext cx="6858017" cy="1178722"/>
          </a:xfrm>
          <a:prstGeom prst="rect">
            <a:avLst/>
          </a:prstGeom>
        </p:spPr>
      </p:pic>
      <p:pic>
        <p:nvPicPr>
          <p:cNvPr id="7" name="Рисунок 6" descr="86188859_large_ya12.jpg"/>
          <p:cNvPicPr>
            <a:picLocks noChangeAspect="1"/>
          </p:cNvPicPr>
          <p:nvPr/>
        </p:nvPicPr>
        <p:blipFill>
          <a:blip r:embed="rId4" cstate="print"/>
          <a:srcRect t="82189" r="-2362" b="2789"/>
          <a:stretch>
            <a:fillRect/>
          </a:stretch>
        </p:blipFill>
        <p:spPr>
          <a:xfrm>
            <a:off x="0" y="4572008"/>
            <a:ext cx="7786742" cy="1640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918418"/>
          </a:xfrm>
        </p:spPr>
        <p:txBody>
          <a:bodyPr/>
          <a:lstStyle/>
          <a:p>
            <a:r>
              <a:rPr lang="ru-RU" b="1" i="1" dirty="0" smtClean="0"/>
              <a:t>Задача 6</a:t>
            </a:r>
            <a:endParaRPr lang="ru-RU" b="1" i="1" dirty="0"/>
          </a:p>
        </p:txBody>
      </p:sp>
      <p:pic>
        <p:nvPicPr>
          <p:cNvPr id="5" name="Содержимое 4" descr="86188859_large_ya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42530" r="-4995" b="21745"/>
          <a:stretch>
            <a:fillRect/>
          </a:stretch>
        </p:blipFill>
        <p:spPr>
          <a:xfrm>
            <a:off x="428596" y="4357694"/>
            <a:ext cx="4357718" cy="205837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56899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Расшифруй слова, и ты узнаешь кто получит письмо и что прячет зайка в сундуке.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6188862_large_ya14.jpg"/>
          <p:cNvPicPr>
            <a:picLocks noChangeAspect="1"/>
          </p:cNvPicPr>
          <p:nvPr/>
        </p:nvPicPr>
        <p:blipFill>
          <a:blip r:embed="rId3" cstate="print"/>
          <a:srcRect t="42964" r="1667" b="22201"/>
          <a:stretch>
            <a:fillRect/>
          </a:stretch>
        </p:blipFill>
        <p:spPr>
          <a:xfrm>
            <a:off x="357158" y="1785926"/>
            <a:ext cx="4214842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91841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Задача 7</a:t>
            </a:r>
            <a:endParaRPr lang="ru-RU" b="1" i="1" dirty="0"/>
          </a:p>
        </p:txBody>
      </p:sp>
      <p:pic>
        <p:nvPicPr>
          <p:cNvPr id="5" name="Содержимое 4" descr="86188862_large_ya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186" r="-9664" b="64375"/>
          <a:stretch>
            <a:fillRect/>
          </a:stretch>
        </p:blipFill>
        <p:spPr>
          <a:xfrm>
            <a:off x="285720" y="1714488"/>
            <a:ext cx="4500594" cy="14366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56899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 в окошках числа, которые едут в поезде между числами.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  в окошках числа, которые являются их соседями.</a:t>
            </a:r>
          </a:p>
          <a:p>
            <a:endParaRPr lang="ru-RU" dirty="0"/>
          </a:p>
        </p:txBody>
      </p:sp>
      <p:pic>
        <p:nvPicPr>
          <p:cNvPr id="6" name="Рисунок 5" descr="86188865_large_ya16 (1).jpg"/>
          <p:cNvPicPr>
            <a:picLocks noChangeAspect="1"/>
          </p:cNvPicPr>
          <p:nvPr/>
        </p:nvPicPr>
        <p:blipFill>
          <a:blip r:embed="rId3" cstate="print"/>
          <a:srcRect l="3080" t="8584" r="-103" b="66738"/>
          <a:stretch>
            <a:fillRect/>
          </a:stretch>
        </p:blipFill>
        <p:spPr>
          <a:xfrm>
            <a:off x="285720" y="3857628"/>
            <a:ext cx="4214842" cy="1538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918418"/>
          </a:xfrm>
        </p:spPr>
        <p:txBody>
          <a:bodyPr/>
          <a:lstStyle/>
          <a:p>
            <a:r>
              <a:rPr lang="ru-RU" b="1" i="1" dirty="0" smtClean="0"/>
              <a:t>Задача 8</a:t>
            </a:r>
            <a:endParaRPr lang="ru-RU" b="1" i="1" dirty="0"/>
          </a:p>
        </p:txBody>
      </p:sp>
      <p:pic>
        <p:nvPicPr>
          <p:cNvPr id="5" name="Содержимое 4" descr="86188865_large_ya16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45292" r="560" b="19262"/>
          <a:stretch>
            <a:fillRect/>
          </a:stretch>
        </p:blipFill>
        <p:spPr>
          <a:xfrm>
            <a:off x="0" y="1571612"/>
            <a:ext cx="4747380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236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бабочке долететь до цветочка, если ей можно пролететь только в те ворота сумма чисел которых равна семи.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989856"/>
          </a:xfrm>
        </p:spPr>
        <p:txBody>
          <a:bodyPr/>
          <a:lstStyle/>
          <a:p>
            <a:r>
              <a:rPr lang="ru-RU" b="1" i="1" dirty="0" smtClean="0"/>
              <a:t>Задача 9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 картинки и скажи, что было сначала, а что было потом.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chimsya-dumat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57364"/>
            <a:ext cx="4038600" cy="45720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846980"/>
          </a:xfrm>
        </p:spPr>
        <p:txBody>
          <a:bodyPr/>
          <a:lstStyle/>
          <a:p>
            <a:r>
              <a:rPr lang="ru-RU" b="1" i="1" dirty="0" smtClean="0"/>
              <a:t>Задача 10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Нарисуй в каждом квадратике недостающий элемент.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chimsya-dumat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57334" y="1928802"/>
            <a:ext cx="4229466" cy="422726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Диагностика уровня</a:t>
            </a:r>
            <a:br>
              <a:rPr lang="ru-RU" sz="5400" b="1" i="1" dirty="0" smtClean="0"/>
            </a:br>
            <a:r>
              <a:rPr lang="ru-RU" sz="5400" b="1" i="1" dirty="0" smtClean="0"/>
              <a:t> развития мышления дошкольника</a:t>
            </a:r>
            <a:br>
              <a:rPr lang="ru-RU" sz="5400" b="1" i="1" dirty="0" smtClean="0"/>
            </a:br>
            <a:r>
              <a:rPr lang="ru-RU" sz="5400" b="1" i="1" dirty="0" smtClean="0"/>
              <a:t>5-6 лет</a:t>
            </a:r>
            <a:endParaRPr lang="ru-RU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Методика «Вырежи фигуры»</a:t>
            </a:r>
            <a:br>
              <a:rPr lang="ru-RU" b="1" i="1" dirty="0" smtClean="0"/>
            </a:b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4292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предназначается для психодиагностики наглядно-действенного мышления детей в возрасте от 5 до 6 лет. Ее задание состоит в том, чтобы быстро и точно вырезать из бумаги нарисованные на ней фигуры. В шести квадратах, на которые он разделен, изображены различные фигуры. Этот рисунок во время тестирования предлагается ребенку не в целом, а по отдельным квадратам. Для этого экспериментатор предварительно разрезает его на шесть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квадратов.Ребенок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очереди получает все шесть квадратов с рисунками (порядок их предъявления помечен номерами на самих рисунках), ножницы и задание вырезать все эти фигуры как можно быстрее и точнее. (Первый из квадратов просто разрезается ножницами пополам по горизонтальной линии, прочерченной в нем.)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2308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395930"/>
          </a:xfrm>
        </p:spPr>
        <p:txBody>
          <a:bodyPr>
            <a:normAutofit fontScale="70000" lnSpcReduction="20000"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Оценка результатов.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ходе оценивания полученных результатов в данной методике учитываются время и точность выполнения ребенком задания.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10 баллов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фигуры вырезаны ребенком не более чем за 3 мин, а контуры вырезанных фигур не более чем на 1 мм отличаются от заданных образцов.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8-9 баллов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фигуры вырезаны ребенком за время от 3 до 4 мин, а их контуры отличаются от оригиналов на величину от 1 мм до 2 мм.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6-7 баллов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фигуры вырезаны ребенком за время от 4 до 5 мин, а их контуры отличаются от оригиналов на 2-3 мм.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4-3 баллов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фигуры вырезаны ребенком за время от 5 до 6 мин, а их контуры отличаются от оригиналов на 3-4 мм.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2-3 балла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все фигуры вырезаны ребенком за время от 6 до 7 мин, а их контуры отличаются от оригиналов на 4-5 мм.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0-1 балл 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не справился с заданием за 7 мин, и вырезанные им фигуры отличаются от оригиналов более чем на 5 мм.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Выводы об уровне развития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баллов 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очень высокий.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8-9 баллов —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4-7 баллов 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средний.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2-3 балла —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низкий.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0-1 балл —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низкий.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3959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Пособие  для детей дошкольного возраста 5-6 лет, может быть использовано в индивидуальной и подгрупповой форме работы в рамках НОД, а также совместной деятельности педагога с детьми и для родителей. Увлекательные и занимательные задания позволят развить у ребенка воображение, внимание, логическое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Методика "Раздели на группы"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482442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вариант методики, предназначенный для диагностики того же качества мышления, что и предыдущая методика, рассчитан на детей в возрасте от 5 до 6 лет. Цель данной методики — оценка образно-логического мышления ребенка. Ему показывают картинку, изображенную ниже, и предлагают следующее задание:«Внимательно посмотри на картинку и раздели представленные на ней фигуры на как можно большее число групп. В каждую такую группу должны входить фигуры, выделяемые по одному общему для них признаку. Назови все фигуры, входящие в каждую из выделенных групп, и тот признак, по которому они выделены».На выполнение всего задания отводится 3 мин.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572692" cy="70723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572164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10 баллов 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выделил все группы фигур за время меньшее, чем 2 мин. Эти группы фигур следующие: треугольники, круги, квадраты, ромбы, красные фигуры (на рисунке они черного цвета), синие фигуры (заштрихованы в линейку), желтые фигуры (в клеточку), большие фигуры, малые фигуры. Одна и та же фигура при классификации может войти в несколько разных групп.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8-9 баллов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ребенок выделил все группы фигур за время от 2,0 до 2,5 мин.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6-7 баллов 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выделил все группы фигур за время от 2,5 до 3,0 мин.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4-5 баллов 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время 3 мин ребенок сумел назвать только от 5-до 7 групп фигур.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2-3 балла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за время 3 мин ребенок сумел выделить только от 2 до 3 групп фигур.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0-1 балл 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время 3 мин ребенок сумел выделить не более одной группы фигур.</a:t>
            </a: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Выводы об уровне развития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10 баллов —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высокий.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8-9 баллов —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высокий.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4-7 баллов 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средний.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2-3 балла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низкий.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0-1 балл —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низкий.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89856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Методика "Что здесь лишнее?"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Эта методика предназначена для детей от 4 до 5 лет. Она призвана исследовать процессы образно-логического мышления, умственные операции анализа и обобщения у ребенка. В методике детям предлагается серия картинок, на которых представлены разные предметы, в сопровождении следующей инструкции:</a:t>
            </a:r>
          </a:p>
          <a:p>
            <a:r>
              <a:rPr lang="ru-RU" i="1" dirty="0" smtClean="0"/>
              <a:t>«На каждой из этих картинок один из четырех изображенных на ней предметов является лишним. Внимательно посмотри на картинки и определи, какой предмет и почему является лишним».</a:t>
            </a:r>
            <a:endParaRPr lang="ru-RU" dirty="0" smtClean="0"/>
          </a:p>
          <a:p>
            <a:r>
              <a:rPr lang="ru-RU" dirty="0" smtClean="0"/>
              <a:t>На решение задачи отводится 3 минуты.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90" t="9434" r="4838" b="3084"/>
          <a:stretch>
            <a:fillRect/>
          </a:stretch>
        </p:blipFill>
        <p:spPr>
          <a:xfrm>
            <a:off x="357158" y="285728"/>
            <a:ext cx="8501122" cy="61436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66" cy="5643602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10 баллов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решил поставленную перед ним задачу за время, меньше чем 1 мин, назвав лишние предметы на всех картинках и правильно объяснив, почему они являются лишними.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8-9 баллов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правильно решил задачу за время от 1 мин. до 1,5 мин.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6-7 баллов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справился с задачей за время от 1,5 до 2,0 мин.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4-5 баллов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решил задачу за время от 2,0 до 2,5 мин.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2-3 балла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ребенок решил задачу за время от 2,5 мин до 3 мин.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0-1 балл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за 3 мин не справился с заданием.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Выводы об уровне развития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10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очень высокий.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8-9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высокий.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4-7 баллов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средний.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2-3 бал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 — низкий.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0-1 балл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 очень низкий.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0043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918418"/>
          </a:xfrm>
        </p:spPr>
        <p:txBody>
          <a:bodyPr/>
          <a:lstStyle/>
          <a:p>
            <a:r>
              <a:rPr lang="ru-RU" b="1" i="1" dirty="0" smtClean="0"/>
              <a:t>Актуальность: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развития разносторонней, высокоинтеллектуальной личности необходимо уделять особое вниманию развитию мыслительных процессов ребенка: логике, вниманию, мышлению.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14056-400x400.jpg"/>
          <p:cNvPicPr>
            <a:picLocks noChangeAspect="1"/>
          </p:cNvPicPr>
          <p:nvPr/>
        </p:nvPicPr>
        <p:blipFill>
          <a:blip r:embed="rId2" cstate="print"/>
          <a:srcRect l="20000" t="3125" r="21875" b="27500"/>
          <a:stretch>
            <a:fillRect/>
          </a:stretch>
        </p:blipFill>
        <p:spPr>
          <a:xfrm rot="20773208">
            <a:off x="731351" y="3925327"/>
            <a:ext cx="2048252" cy="2444688"/>
          </a:xfrm>
          <a:prstGeom prst="rect">
            <a:avLst/>
          </a:prstGeom>
        </p:spPr>
      </p:pic>
      <p:pic>
        <p:nvPicPr>
          <p:cNvPr id="5" name="Рисунок 4" descr="myishlenie-6-7-let-testyi-podgotovka-k-shkole_5788445.jpg"/>
          <p:cNvPicPr>
            <a:picLocks noChangeAspect="1"/>
          </p:cNvPicPr>
          <p:nvPr/>
        </p:nvPicPr>
        <p:blipFill>
          <a:blip r:embed="rId3" cstate="print"/>
          <a:srcRect l="13059" t="16418" r="14739" b="16418"/>
          <a:stretch>
            <a:fillRect/>
          </a:stretch>
        </p:blipFill>
        <p:spPr>
          <a:xfrm rot="21027014">
            <a:off x="6174494" y="4046873"/>
            <a:ext cx="2473574" cy="2300999"/>
          </a:xfrm>
          <a:prstGeom prst="rect">
            <a:avLst/>
          </a:prstGeom>
        </p:spPr>
      </p:pic>
      <p:pic>
        <p:nvPicPr>
          <p:cNvPr id="7" name="Рисунок 6" descr="1007106074.jpg"/>
          <p:cNvPicPr>
            <a:picLocks noChangeAspect="1"/>
          </p:cNvPicPr>
          <p:nvPr/>
        </p:nvPicPr>
        <p:blipFill>
          <a:blip r:embed="rId4" cstate="print"/>
          <a:srcRect l="6329" t="22500" r="-633" b="12500"/>
          <a:stretch>
            <a:fillRect/>
          </a:stretch>
        </p:blipFill>
        <p:spPr>
          <a:xfrm rot="20872241">
            <a:off x="3277680" y="4029970"/>
            <a:ext cx="2557473" cy="223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129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Цель пособия: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Развитие познавательных процессов ребенка.</a:t>
            </a:r>
            <a:endParaRPr lang="ru-RU" dirty="0"/>
          </a:p>
        </p:txBody>
      </p:sp>
      <p:pic>
        <p:nvPicPr>
          <p:cNvPr id="4" name="Рисунок 3" descr="11055.jpg"/>
          <p:cNvPicPr>
            <a:picLocks noChangeAspect="1"/>
          </p:cNvPicPr>
          <p:nvPr/>
        </p:nvPicPr>
        <p:blipFill>
          <a:blip r:embed="rId2" cstate="print"/>
          <a:srcRect t="20743" r="-1544" b="11187"/>
          <a:stretch>
            <a:fillRect/>
          </a:stretch>
        </p:blipFill>
        <p:spPr>
          <a:xfrm>
            <a:off x="428596" y="2143116"/>
            <a:ext cx="8358246" cy="453733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89856"/>
          </a:xfrm>
        </p:spPr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восприятие, внимание, память, мышление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наглядно-образное мышление и восприятие.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навык рассуждать, делать выводы, сопоставлять, сравнивать, анализировать, устанавливать простые закономерности.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умение находить и дополнять недостающие фрагменты изображений, опознавать объект по отдельным частям.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46980"/>
          </a:xfrm>
        </p:spPr>
        <p:txBody>
          <a:bodyPr/>
          <a:lstStyle/>
          <a:p>
            <a:r>
              <a:rPr lang="ru-RU" b="1" i="1" dirty="0" smtClean="0"/>
              <a:t>Задача 1</a:t>
            </a:r>
            <a:endParaRPr lang="ru-RU" b="1" i="1" dirty="0"/>
          </a:p>
        </p:txBody>
      </p:sp>
      <p:pic>
        <p:nvPicPr>
          <p:cNvPr id="4" name="Содержимое 3" descr="86188850_large_y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4941" r="-1753" b="72503"/>
          <a:stretch>
            <a:fillRect/>
          </a:stretch>
        </p:blipFill>
        <p:spPr>
          <a:xfrm>
            <a:off x="3714744" y="4000504"/>
            <a:ext cx="5098539" cy="207170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571613"/>
            <a:ext cx="8329642" cy="1643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треугольников изображено на рисунке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6188852_large_ya5.jpg"/>
          <p:cNvPicPr>
            <a:picLocks noChangeAspect="1"/>
          </p:cNvPicPr>
          <p:nvPr/>
        </p:nvPicPr>
        <p:blipFill>
          <a:blip r:embed="rId3" cstate="print"/>
          <a:srcRect t="6008" r="-1644" b="63949"/>
          <a:stretch>
            <a:fillRect/>
          </a:stretch>
        </p:blipFill>
        <p:spPr>
          <a:xfrm>
            <a:off x="285720" y="2071678"/>
            <a:ext cx="3975014" cy="16863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0364" y="3857628"/>
            <a:ext cx="107157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 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6286520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Рис.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4698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Задача 2</a:t>
            </a:r>
            <a:endParaRPr lang="ru-RU" b="1" i="1" dirty="0"/>
          </a:p>
        </p:txBody>
      </p:sp>
      <p:pic>
        <p:nvPicPr>
          <p:cNvPr id="6" name="Содержимое 5" descr="86188850_large_y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36792" r="-11681" b="46931"/>
          <a:stretch>
            <a:fillRect/>
          </a:stretch>
        </p:blipFill>
        <p:spPr>
          <a:xfrm>
            <a:off x="0" y="2143116"/>
            <a:ext cx="10244903" cy="385765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68" y="2000240"/>
            <a:ext cx="4857784" cy="1714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получится таких домиков из кирпичей?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846980"/>
          </a:xfrm>
        </p:spPr>
        <p:txBody>
          <a:bodyPr/>
          <a:lstStyle/>
          <a:p>
            <a:r>
              <a:rPr lang="ru-RU" b="1" i="1" dirty="0" smtClean="0"/>
              <a:t>Задача 3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3428" cy="4434840"/>
          </a:xfrm>
        </p:spPr>
        <p:txBody>
          <a:bodyPr/>
          <a:lstStyle/>
          <a:p>
            <a:r>
              <a:rPr lang="ru-RU" dirty="0" smtClean="0"/>
              <a:t>Три кирпича равны по объему одному большому кирпичу. </a:t>
            </a:r>
          </a:p>
          <a:p>
            <a:pPr>
              <a:buNone/>
            </a:pPr>
            <a:r>
              <a:rPr lang="ru-RU" dirty="0" smtClean="0"/>
              <a:t>    Сколько нужно взять больших кирпичей, чтобы построить такую фигуру? </a:t>
            </a:r>
            <a:endParaRPr lang="ru-RU" dirty="0"/>
          </a:p>
        </p:txBody>
      </p:sp>
      <p:pic>
        <p:nvPicPr>
          <p:cNvPr id="5" name="Содержимое 4" descr="86188852_large_ya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8562" r="1177" b="22936"/>
          <a:stretch>
            <a:fillRect/>
          </a:stretch>
        </p:blipFill>
        <p:spPr>
          <a:xfrm>
            <a:off x="5000628" y="1785926"/>
            <a:ext cx="385765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Задача 4</a:t>
            </a:r>
            <a:endParaRPr lang="ru-RU" b="1" i="1" dirty="0"/>
          </a:p>
        </p:txBody>
      </p:sp>
      <p:pic>
        <p:nvPicPr>
          <p:cNvPr id="5" name="Содержимое 4" descr="86188851_large_ya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9915" r="-47" b="2180"/>
          <a:stretch>
            <a:fillRect/>
          </a:stretch>
        </p:blipFill>
        <p:spPr>
          <a:xfrm>
            <a:off x="571472" y="2500306"/>
            <a:ext cx="8186943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500175"/>
            <a:ext cx="8186766" cy="642941"/>
          </a:xfrm>
        </p:spPr>
        <p:txBody>
          <a:bodyPr/>
          <a:lstStyle/>
          <a:p>
            <a:r>
              <a:rPr lang="ru-RU" dirty="0" smtClean="0"/>
              <a:t>Каждый грибок положи в подходящую корзинку.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599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Логические задачи  в педагогической практике  для детей 5-6 лет</vt:lpstr>
      <vt:lpstr>Слайд 2</vt:lpstr>
      <vt:lpstr>Актуальность:</vt:lpstr>
      <vt:lpstr>Цель пособия:</vt:lpstr>
      <vt:lpstr>Задачи:</vt:lpstr>
      <vt:lpstr>Задача 1</vt:lpstr>
      <vt:lpstr>Задача 2</vt:lpstr>
      <vt:lpstr>Задача 3</vt:lpstr>
      <vt:lpstr>Задача 4</vt:lpstr>
      <vt:lpstr>Задача 5</vt:lpstr>
      <vt:lpstr>Задача 6</vt:lpstr>
      <vt:lpstr>Задача 7</vt:lpstr>
      <vt:lpstr>Задача 8</vt:lpstr>
      <vt:lpstr>Задача 9</vt:lpstr>
      <vt:lpstr>Задача 10</vt:lpstr>
      <vt:lpstr>Диагностика уровня  развития мышления дошкольника 5-6 лет</vt:lpstr>
      <vt:lpstr>Методика «Вырежи фигуры» </vt:lpstr>
      <vt:lpstr>Слайд 18</vt:lpstr>
      <vt:lpstr>Слайд 19</vt:lpstr>
      <vt:lpstr>Методика "Раздели на группы"</vt:lpstr>
      <vt:lpstr>Слайд 21</vt:lpstr>
      <vt:lpstr>Слайд 22</vt:lpstr>
      <vt:lpstr>Методика "Что здесь лишнее?"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2010</cp:lastModifiedBy>
  <cp:revision>31</cp:revision>
  <dcterms:modified xsi:type="dcterms:W3CDTF">2017-02-02T13:13:21Z</dcterms:modified>
</cp:coreProperties>
</file>